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8" r:id="rId4"/>
    <p:sldId id="268" r:id="rId5"/>
    <p:sldId id="289" r:id="rId6"/>
    <p:sldId id="301" r:id="rId7"/>
    <p:sldId id="290" r:id="rId8"/>
    <p:sldId id="263" r:id="rId9"/>
    <p:sldId id="291" r:id="rId10"/>
    <p:sldId id="292" r:id="rId11"/>
    <p:sldId id="296" r:id="rId12"/>
    <p:sldId id="294" r:id="rId13"/>
    <p:sldId id="295" r:id="rId14"/>
    <p:sldId id="293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6D9"/>
    <a:srgbClr val="E37422"/>
    <a:srgbClr val="8FACA6"/>
    <a:srgbClr val="B7B185"/>
    <a:srgbClr val="F24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934"/>
  </p:normalViewPr>
  <p:slideViewPr>
    <p:cSldViewPr snapToGrid="0" snapToObjects="1">
      <p:cViewPr varScale="1">
        <p:scale>
          <a:sx n="120" d="100"/>
          <a:sy n="120" d="100"/>
        </p:scale>
        <p:origin x="-7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61332-2310-479A-9206-127C26A6E71A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F9034-648D-4382-8FBA-2A1402ECA225}">
      <dgm:prSet/>
      <dgm:spPr>
        <a:solidFill>
          <a:srgbClr val="F24875"/>
        </a:solidFill>
        <a:ln>
          <a:noFill/>
        </a:ln>
      </dgm:spPr>
      <dgm:t>
        <a:bodyPr/>
        <a:lstStyle/>
        <a:p>
          <a:r>
            <a:rPr lang="nl-NL" dirty="0"/>
            <a:t>Het burengesprek -een luisterend oor is al heel fijn-</a:t>
          </a:r>
          <a:endParaRPr lang="en-US" dirty="0"/>
        </a:p>
      </dgm:t>
    </dgm:pt>
    <dgm:pt modelId="{40C818B7-15E0-4399-98DB-D5BAD994D45D}" type="parTrans" cxnId="{C6431157-6140-42D5-94CF-8A010AD41DFB}">
      <dgm:prSet/>
      <dgm:spPr/>
      <dgm:t>
        <a:bodyPr/>
        <a:lstStyle/>
        <a:p>
          <a:endParaRPr lang="en-US"/>
        </a:p>
      </dgm:t>
    </dgm:pt>
    <dgm:pt modelId="{93C974BF-BC95-45D0-8303-4EB42C9B766B}" type="sibTrans" cxnId="{C6431157-6140-42D5-94CF-8A010AD41DFB}">
      <dgm:prSet/>
      <dgm:spPr/>
      <dgm:t>
        <a:bodyPr/>
        <a:lstStyle/>
        <a:p>
          <a:endParaRPr lang="en-US"/>
        </a:p>
      </dgm:t>
    </dgm:pt>
    <dgm:pt modelId="{5B6A5DD4-5F54-40C1-945E-C545EFBC4C53}">
      <dgm:prSet/>
      <dgm:spPr>
        <a:solidFill>
          <a:srgbClr val="F24875"/>
        </a:solidFill>
        <a:ln>
          <a:noFill/>
        </a:ln>
      </dgm:spPr>
      <dgm:t>
        <a:bodyPr/>
        <a:lstStyle/>
        <a:p>
          <a:r>
            <a:rPr lang="nl-NL" dirty="0"/>
            <a:t>De </a:t>
          </a:r>
          <a:r>
            <a:rPr lang="nl-NL" dirty="0" smtClean="0"/>
            <a:t>‘doe </a:t>
          </a:r>
          <a:r>
            <a:rPr lang="nl-NL" dirty="0"/>
            <a:t>eens iets voor </a:t>
          </a:r>
          <a:r>
            <a:rPr lang="nl-NL" dirty="0" smtClean="0"/>
            <a:t>elkaar’ </a:t>
          </a:r>
          <a:r>
            <a:rPr lang="nl-NL" dirty="0"/>
            <a:t>dagen</a:t>
          </a:r>
          <a:endParaRPr lang="en-US" dirty="0"/>
        </a:p>
      </dgm:t>
    </dgm:pt>
    <dgm:pt modelId="{DEFD0A28-54C3-4188-9A71-19F0C4552EC5}" type="parTrans" cxnId="{3FF2440C-CDD3-4D28-B27C-9C6A57DE7A03}">
      <dgm:prSet/>
      <dgm:spPr/>
      <dgm:t>
        <a:bodyPr/>
        <a:lstStyle/>
        <a:p>
          <a:endParaRPr lang="en-US"/>
        </a:p>
      </dgm:t>
    </dgm:pt>
    <dgm:pt modelId="{194E7544-18AE-4E69-B524-575F1EBD54EE}" type="sibTrans" cxnId="{3FF2440C-CDD3-4D28-B27C-9C6A57DE7A03}">
      <dgm:prSet/>
      <dgm:spPr/>
      <dgm:t>
        <a:bodyPr/>
        <a:lstStyle/>
        <a:p>
          <a:endParaRPr lang="en-US"/>
        </a:p>
      </dgm:t>
    </dgm:pt>
    <dgm:pt modelId="{235079B4-7AF2-4A80-B16F-4663959B0EFE}">
      <dgm:prSet/>
      <dgm:spPr>
        <a:solidFill>
          <a:srgbClr val="F24875"/>
        </a:solidFill>
        <a:ln>
          <a:noFill/>
        </a:ln>
      </dgm:spPr>
      <dgm:t>
        <a:bodyPr/>
        <a:lstStyle/>
        <a:p>
          <a:r>
            <a:rPr lang="nl-NL"/>
            <a:t>Koffie drinken op de buurtbank</a:t>
          </a:r>
          <a:endParaRPr lang="en-US"/>
        </a:p>
      </dgm:t>
    </dgm:pt>
    <dgm:pt modelId="{6F8F167D-8A9F-41DB-8619-F343682D5A62}" type="parTrans" cxnId="{C76819F9-CDC6-4C27-8F16-1379131D40E7}">
      <dgm:prSet/>
      <dgm:spPr/>
      <dgm:t>
        <a:bodyPr/>
        <a:lstStyle/>
        <a:p>
          <a:endParaRPr lang="en-US"/>
        </a:p>
      </dgm:t>
    </dgm:pt>
    <dgm:pt modelId="{F7E004F2-7526-4F2F-87AE-A71B40F80763}" type="sibTrans" cxnId="{C76819F9-CDC6-4C27-8F16-1379131D40E7}">
      <dgm:prSet/>
      <dgm:spPr/>
      <dgm:t>
        <a:bodyPr/>
        <a:lstStyle/>
        <a:p>
          <a:endParaRPr lang="en-US"/>
        </a:p>
      </dgm:t>
    </dgm:pt>
    <dgm:pt modelId="{A82639FF-270E-4F19-855C-2C7ADF26675C}">
      <dgm:prSet/>
      <dgm:spPr>
        <a:solidFill>
          <a:srgbClr val="F24875"/>
        </a:solidFill>
        <a:ln>
          <a:noFill/>
        </a:ln>
      </dgm:spPr>
      <dgm:t>
        <a:bodyPr/>
        <a:lstStyle/>
        <a:p>
          <a:r>
            <a:rPr lang="nl-NL"/>
            <a:t>Bewegen met elkaar in de wijk</a:t>
          </a:r>
          <a:endParaRPr lang="en-US"/>
        </a:p>
      </dgm:t>
    </dgm:pt>
    <dgm:pt modelId="{83E74FF2-E9F2-466D-91AB-D20BBA166AB5}" type="parTrans" cxnId="{7B3719D9-1239-4BDF-8AEB-54FF801BBB50}">
      <dgm:prSet/>
      <dgm:spPr/>
      <dgm:t>
        <a:bodyPr/>
        <a:lstStyle/>
        <a:p>
          <a:endParaRPr lang="en-US"/>
        </a:p>
      </dgm:t>
    </dgm:pt>
    <dgm:pt modelId="{3D42322D-13AE-41A1-B851-2E9A41C96179}" type="sibTrans" cxnId="{7B3719D9-1239-4BDF-8AEB-54FF801BBB50}">
      <dgm:prSet/>
      <dgm:spPr/>
      <dgm:t>
        <a:bodyPr/>
        <a:lstStyle/>
        <a:p>
          <a:endParaRPr lang="en-US"/>
        </a:p>
      </dgm:t>
    </dgm:pt>
    <dgm:pt modelId="{A040DE31-0849-634D-929E-36D5800AE690}" type="pres">
      <dgm:prSet presAssocID="{FD761332-2310-479A-9206-127C26A6E71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9C05E5-686C-E24B-97A7-9FB581C4040F}" type="pres">
      <dgm:prSet presAssocID="{FD761332-2310-479A-9206-127C26A6E71A}" presName="diamond" presStyleLbl="bgShp" presStyleIdx="0" presStyleCnt="1"/>
      <dgm:spPr>
        <a:solidFill>
          <a:srgbClr val="F8C6D9"/>
        </a:solidFill>
      </dgm:spPr>
      <dgm:t>
        <a:bodyPr/>
        <a:lstStyle/>
        <a:p>
          <a:endParaRPr lang="nl-NL"/>
        </a:p>
      </dgm:t>
    </dgm:pt>
    <dgm:pt modelId="{1633A6EC-6D12-384D-8195-4368468E96A3}" type="pres">
      <dgm:prSet presAssocID="{FD761332-2310-479A-9206-127C26A6E71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DBBF26-764B-1045-B536-1CBD7103514D}" type="pres">
      <dgm:prSet presAssocID="{FD761332-2310-479A-9206-127C26A6E71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F99ED7-5DB8-0545-8B7E-179EC9056AAB}" type="pres">
      <dgm:prSet presAssocID="{FD761332-2310-479A-9206-127C26A6E71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F6328A-A55B-C24F-B84D-0ACED98D35A5}" type="pres">
      <dgm:prSet presAssocID="{FD761332-2310-479A-9206-127C26A6E71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6145454-2972-E446-BE50-B3AD4144CE0C}" type="presOf" srcId="{FD761332-2310-479A-9206-127C26A6E71A}" destId="{A040DE31-0849-634D-929E-36D5800AE690}" srcOrd="0" destOrd="0" presId="urn:microsoft.com/office/officeart/2005/8/layout/matrix3"/>
    <dgm:cxn modelId="{7B3719D9-1239-4BDF-8AEB-54FF801BBB50}" srcId="{FD761332-2310-479A-9206-127C26A6E71A}" destId="{A82639FF-270E-4F19-855C-2C7ADF26675C}" srcOrd="3" destOrd="0" parTransId="{83E74FF2-E9F2-466D-91AB-D20BBA166AB5}" sibTransId="{3D42322D-13AE-41A1-B851-2E9A41C96179}"/>
    <dgm:cxn modelId="{C76819F9-CDC6-4C27-8F16-1379131D40E7}" srcId="{FD761332-2310-479A-9206-127C26A6E71A}" destId="{235079B4-7AF2-4A80-B16F-4663959B0EFE}" srcOrd="2" destOrd="0" parTransId="{6F8F167D-8A9F-41DB-8619-F343682D5A62}" sibTransId="{F7E004F2-7526-4F2F-87AE-A71B40F80763}"/>
    <dgm:cxn modelId="{BBCE7443-084A-5047-8BC4-A61E860E3E7D}" type="presOf" srcId="{A82639FF-270E-4F19-855C-2C7ADF26675C}" destId="{E8F6328A-A55B-C24F-B84D-0ACED98D35A5}" srcOrd="0" destOrd="0" presId="urn:microsoft.com/office/officeart/2005/8/layout/matrix3"/>
    <dgm:cxn modelId="{2B64D939-EC6A-F24E-858A-8555AA977BBE}" type="presOf" srcId="{702F9034-648D-4382-8FBA-2A1402ECA225}" destId="{1633A6EC-6D12-384D-8195-4368468E96A3}" srcOrd="0" destOrd="0" presId="urn:microsoft.com/office/officeart/2005/8/layout/matrix3"/>
    <dgm:cxn modelId="{C6431157-6140-42D5-94CF-8A010AD41DFB}" srcId="{FD761332-2310-479A-9206-127C26A6E71A}" destId="{702F9034-648D-4382-8FBA-2A1402ECA225}" srcOrd="0" destOrd="0" parTransId="{40C818B7-15E0-4399-98DB-D5BAD994D45D}" sibTransId="{93C974BF-BC95-45D0-8303-4EB42C9B766B}"/>
    <dgm:cxn modelId="{99A76869-4F62-2246-9888-4E2AA84D3BC7}" type="presOf" srcId="{235079B4-7AF2-4A80-B16F-4663959B0EFE}" destId="{E8F99ED7-5DB8-0545-8B7E-179EC9056AAB}" srcOrd="0" destOrd="0" presId="urn:microsoft.com/office/officeart/2005/8/layout/matrix3"/>
    <dgm:cxn modelId="{D9BB49B6-B9A2-7D40-82D5-54BE47231B10}" type="presOf" srcId="{5B6A5DD4-5F54-40C1-945E-C545EFBC4C53}" destId="{D4DBBF26-764B-1045-B536-1CBD7103514D}" srcOrd="0" destOrd="0" presId="urn:microsoft.com/office/officeart/2005/8/layout/matrix3"/>
    <dgm:cxn modelId="{3FF2440C-CDD3-4D28-B27C-9C6A57DE7A03}" srcId="{FD761332-2310-479A-9206-127C26A6E71A}" destId="{5B6A5DD4-5F54-40C1-945E-C545EFBC4C53}" srcOrd="1" destOrd="0" parTransId="{DEFD0A28-54C3-4188-9A71-19F0C4552EC5}" sibTransId="{194E7544-18AE-4E69-B524-575F1EBD54EE}"/>
    <dgm:cxn modelId="{974D2ABE-80CA-A142-8992-4E57D45C03F1}" type="presParOf" srcId="{A040DE31-0849-634D-929E-36D5800AE690}" destId="{019C05E5-686C-E24B-97A7-9FB581C4040F}" srcOrd="0" destOrd="0" presId="urn:microsoft.com/office/officeart/2005/8/layout/matrix3"/>
    <dgm:cxn modelId="{B8986881-3258-564E-9ED2-057EF0E08366}" type="presParOf" srcId="{A040DE31-0849-634D-929E-36D5800AE690}" destId="{1633A6EC-6D12-384D-8195-4368468E96A3}" srcOrd="1" destOrd="0" presId="urn:microsoft.com/office/officeart/2005/8/layout/matrix3"/>
    <dgm:cxn modelId="{66E5751D-527D-6647-815B-93544E24B4E1}" type="presParOf" srcId="{A040DE31-0849-634D-929E-36D5800AE690}" destId="{D4DBBF26-764B-1045-B536-1CBD7103514D}" srcOrd="2" destOrd="0" presId="urn:microsoft.com/office/officeart/2005/8/layout/matrix3"/>
    <dgm:cxn modelId="{0159D9EE-2DE8-E048-BEE4-F380D0E0C231}" type="presParOf" srcId="{A040DE31-0849-634D-929E-36D5800AE690}" destId="{E8F99ED7-5DB8-0545-8B7E-179EC9056AAB}" srcOrd="3" destOrd="0" presId="urn:microsoft.com/office/officeart/2005/8/layout/matrix3"/>
    <dgm:cxn modelId="{B47A0637-1E6A-5A45-8B10-B985909541CB}" type="presParOf" srcId="{A040DE31-0849-634D-929E-36D5800AE690}" destId="{E8F6328A-A55B-C24F-B84D-0ACED98D35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05E5-686C-E24B-97A7-9FB581C4040F}">
      <dsp:nvSpPr>
        <dsp:cNvPr id="0" name=""/>
        <dsp:cNvSpPr/>
      </dsp:nvSpPr>
      <dsp:spPr>
        <a:xfrm>
          <a:off x="456344" y="0"/>
          <a:ext cx="4846967" cy="4846967"/>
        </a:xfrm>
        <a:prstGeom prst="diamond">
          <a:avLst/>
        </a:prstGeom>
        <a:solidFill>
          <a:srgbClr val="F8C6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3A6EC-6D12-384D-8195-4368468E96A3}">
      <dsp:nvSpPr>
        <dsp:cNvPr id="0" name=""/>
        <dsp:cNvSpPr/>
      </dsp:nvSpPr>
      <dsp:spPr>
        <a:xfrm>
          <a:off x="916806" y="460461"/>
          <a:ext cx="1890317" cy="1890317"/>
        </a:xfrm>
        <a:prstGeom prst="roundRect">
          <a:avLst/>
        </a:prstGeom>
        <a:solidFill>
          <a:srgbClr val="F24875"/>
        </a:solidFill>
        <a:ln w="17145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/>
            <a:t>Het burengesprek -een luisterend oor is al heel fijn-</a:t>
          </a:r>
          <a:endParaRPr lang="en-US" sz="2100" kern="1200" dirty="0"/>
        </a:p>
      </dsp:txBody>
      <dsp:txXfrm>
        <a:off x="1009084" y="552739"/>
        <a:ext cx="1705761" cy="1705761"/>
      </dsp:txXfrm>
    </dsp:sp>
    <dsp:sp modelId="{D4DBBF26-764B-1045-B536-1CBD7103514D}">
      <dsp:nvSpPr>
        <dsp:cNvPr id="0" name=""/>
        <dsp:cNvSpPr/>
      </dsp:nvSpPr>
      <dsp:spPr>
        <a:xfrm>
          <a:off x="2952532" y="460461"/>
          <a:ext cx="1890317" cy="1890317"/>
        </a:xfrm>
        <a:prstGeom prst="roundRect">
          <a:avLst/>
        </a:prstGeom>
        <a:solidFill>
          <a:srgbClr val="F24875"/>
        </a:solidFill>
        <a:ln w="17145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/>
            <a:t>De </a:t>
          </a:r>
          <a:r>
            <a:rPr lang="nl-NL" sz="2100" kern="1200" dirty="0" smtClean="0"/>
            <a:t>‘doe </a:t>
          </a:r>
          <a:r>
            <a:rPr lang="nl-NL" sz="2100" kern="1200" dirty="0"/>
            <a:t>eens iets voor </a:t>
          </a:r>
          <a:r>
            <a:rPr lang="nl-NL" sz="2100" kern="1200" dirty="0" smtClean="0"/>
            <a:t>elkaar’ </a:t>
          </a:r>
          <a:r>
            <a:rPr lang="nl-NL" sz="2100" kern="1200" dirty="0"/>
            <a:t>dagen</a:t>
          </a:r>
          <a:endParaRPr lang="en-US" sz="2100" kern="1200" dirty="0"/>
        </a:p>
      </dsp:txBody>
      <dsp:txXfrm>
        <a:off x="3044810" y="552739"/>
        <a:ext cx="1705761" cy="1705761"/>
      </dsp:txXfrm>
    </dsp:sp>
    <dsp:sp modelId="{E8F99ED7-5DB8-0545-8B7E-179EC9056AAB}">
      <dsp:nvSpPr>
        <dsp:cNvPr id="0" name=""/>
        <dsp:cNvSpPr/>
      </dsp:nvSpPr>
      <dsp:spPr>
        <a:xfrm>
          <a:off x="916806" y="2496188"/>
          <a:ext cx="1890317" cy="1890317"/>
        </a:xfrm>
        <a:prstGeom prst="roundRect">
          <a:avLst/>
        </a:prstGeom>
        <a:solidFill>
          <a:srgbClr val="F24875"/>
        </a:solidFill>
        <a:ln w="17145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Koffie drinken op de buurtbank</a:t>
          </a:r>
          <a:endParaRPr lang="en-US" sz="2100" kern="1200"/>
        </a:p>
      </dsp:txBody>
      <dsp:txXfrm>
        <a:off x="1009084" y="2588466"/>
        <a:ext cx="1705761" cy="1705761"/>
      </dsp:txXfrm>
    </dsp:sp>
    <dsp:sp modelId="{E8F6328A-A55B-C24F-B84D-0ACED98D35A5}">
      <dsp:nvSpPr>
        <dsp:cNvPr id="0" name=""/>
        <dsp:cNvSpPr/>
      </dsp:nvSpPr>
      <dsp:spPr>
        <a:xfrm>
          <a:off x="2952532" y="2496188"/>
          <a:ext cx="1890317" cy="1890317"/>
        </a:xfrm>
        <a:prstGeom prst="roundRect">
          <a:avLst/>
        </a:prstGeom>
        <a:solidFill>
          <a:srgbClr val="F24875"/>
        </a:solidFill>
        <a:ln w="17145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Bewegen met elkaar in de wijk</a:t>
          </a:r>
          <a:endParaRPr lang="en-US" sz="2100" kern="1200"/>
        </a:p>
      </dsp:txBody>
      <dsp:txXfrm>
        <a:off x="3044810" y="2588466"/>
        <a:ext cx="1705761" cy="1705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30/03/22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44359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30/03/22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Maak mijn buurt_logo_final_border_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2" y="288198"/>
            <a:ext cx="1312646" cy="1447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F029D2-C4EF-1142-B1EB-23A69233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64" y="2296583"/>
            <a:ext cx="5015569" cy="2648711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tx1"/>
                </a:solidFill>
              </a:rPr>
              <a:t>WIJKRAAD BURGWAL</a:t>
            </a: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sz="2800" dirty="0">
                <a:solidFill>
                  <a:schemeClr val="tx1"/>
                </a:solidFill>
              </a:rPr>
              <a:t>presenteert het programma </a:t>
            </a:r>
            <a:br>
              <a:rPr lang="nl-NL" sz="2800" dirty="0">
                <a:solidFill>
                  <a:schemeClr val="tx1"/>
                </a:solidFill>
              </a:rPr>
            </a:br>
            <a:r>
              <a:rPr lang="nl-NL" sz="2800" dirty="0" smtClean="0">
                <a:solidFill>
                  <a:schemeClr val="tx1"/>
                </a:solidFill>
              </a:rPr>
              <a:t>‘MAAK MIJN BUURT’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DA70C02-6DF6-E541-8A24-2BDDDB8B9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431" y="5061830"/>
            <a:ext cx="4990634" cy="9144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Maart 2022</a:t>
            </a:r>
          </a:p>
        </p:txBody>
      </p:sp>
      <p:pic>
        <p:nvPicPr>
          <p:cNvPr id="7" name="Picture 6" descr="BW logo_2018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6" y="116416"/>
            <a:ext cx="5032186" cy="3555999"/>
          </a:xfrm>
          <a:prstGeom prst="rect">
            <a:avLst/>
          </a:prstGeom>
        </p:spPr>
      </p:pic>
      <p:pic>
        <p:nvPicPr>
          <p:cNvPr id="13" name="Picture 12" descr="MMB_illu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7" y="-1"/>
            <a:ext cx="6074833" cy="68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137833"/>
            <a:ext cx="2947482" cy="3587187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 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 smtClean="0"/>
              <a:t>Groen </a:t>
            </a:r>
            <a:r>
              <a:rPr lang="nl-NL" sz="2800" b="1" dirty="0"/>
              <a:t>met </a:t>
            </a:r>
            <a:r>
              <a:rPr lang="nl-NL" sz="2800" b="1" dirty="0" smtClean="0"/>
              <a:t>impact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Uitwerken van ideeën met bewoners en komen tot een activiteitenplan voor eerste kwartaal 2022.</a:t>
            </a:r>
          </a:p>
          <a:p>
            <a:r>
              <a:rPr lang="nl-NL" sz="2400" dirty="0"/>
              <a:t>Inventarisatie van het ‘groenniveau’ in de wijk en communicatie over stand van zaken via de website, wijkkrant en nieuwsflits. </a:t>
            </a:r>
          </a:p>
          <a:p>
            <a:r>
              <a:rPr lang="nl-NL" sz="2400" dirty="0"/>
              <a:t>Starten met ‘groene’ buurtactiviteiten, </a:t>
            </a:r>
            <a:r>
              <a:rPr lang="nl-NL" sz="2400" dirty="0" smtClean="0"/>
              <a:t>nl:</a:t>
            </a:r>
            <a:endParaRPr lang="nl-NL" sz="2400" dirty="0"/>
          </a:p>
          <a:p>
            <a:pPr lvl="1">
              <a:buFontTx/>
              <a:buChar char="-"/>
            </a:pPr>
            <a:r>
              <a:rPr lang="nl-NL" sz="2400" dirty="0"/>
              <a:t>Aanleg  en uitbreiding van geveltuinen </a:t>
            </a:r>
          </a:p>
          <a:p>
            <a:pPr lvl="1">
              <a:buFontTx/>
              <a:buChar char="-"/>
            </a:pPr>
            <a:r>
              <a:rPr lang="nl-NL" sz="2400" dirty="0"/>
              <a:t>Aanleg extra plantenbakken en evt. brugversiering</a:t>
            </a:r>
          </a:p>
          <a:p>
            <a:pPr lvl="1">
              <a:buFontTx/>
              <a:buChar char="-"/>
            </a:pPr>
            <a:r>
              <a:rPr lang="nl-NL" sz="2400" dirty="0"/>
              <a:t>Opknappen plantenbakken </a:t>
            </a:r>
            <a:r>
              <a:rPr lang="nl-NL" sz="2400" dirty="0" smtClean="0"/>
              <a:t>Lange Herenvest</a:t>
            </a:r>
            <a:endParaRPr lang="nl-NL" sz="2400" dirty="0"/>
          </a:p>
        </p:txBody>
      </p:sp>
      <p:sp>
        <p:nvSpPr>
          <p:cNvPr id="6" name="Pijl links 3">
            <a:extLst>
              <a:ext uri="{FF2B5EF4-FFF2-40B4-BE49-F238E27FC236}">
                <a16:creationId xmlns:a16="http://schemas.microsoft.com/office/drawing/2014/main" xmlns="" id="{BFBA3605-AB81-3E47-9DC2-DAEACE98979A}"/>
              </a:ext>
            </a:extLst>
          </p:cNvPr>
          <p:cNvSpPr/>
          <p:nvPr/>
        </p:nvSpPr>
        <p:spPr>
          <a:xfrm>
            <a:off x="5167100" y="500780"/>
            <a:ext cx="4973443" cy="1081667"/>
          </a:xfrm>
          <a:prstGeom prst="rightArrow">
            <a:avLst/>
          </a:prstGeom>
          <a:solidFill>
            <a:srgbClr val="B7B1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korte </a:t>
            </a:r>
            <a:r>
              <a:rPr lang="nl-NL" b="1" dirty="0" smtClean="0"/>
              <a:t>termijn: jan - april </a:t>
            </a:r>
            <a:r>
              <a:rPr lang="nl-NL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4886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369475"/>
          </a:xfrm>
        </p:spPr>
        <p:txBody>
          <a:bodyPr anchor="t">
            <a:normAutofit fontScale="85000" lnSpcReduction="2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Bewoners actief betrekken bij het maken van het jaarplan 2022, </a:t>
            </a:r>
            <a:r>
              <a:rPr lang="nl-NL" sz="2800" dirty="0" smtClean="0"/>
              <a:t>waaronder:</a:t>
            </a:r>
            <a:endParaRPr lang="nl-NL" sz="2800" dirty="0"/>
          </a:p>
          <a:p>
            <a:pPr lvl="1">
              <a:buFontTx/>
              <a:buChar char="-"/>
            </a:pPr>
            <a:r>
              <a:rPr lang="nl-NL" sz="2800" dirty="0"/>
              <a:t>uitbreiden van groenvoorzieningen (groen met impact)</a:t>
            </a:r>
          </a:p>
          <a:p>
            <a:pPr lvl="1">
              <a:buFontTx/>
              <a:buChar char="-"/>
            </a:pPr>
            <a:r>
              <a:rPr lang="nl-NL" sz="2800" dirty="0"/>
              <a:t>onderhoud van bestaande groenvoorzieningen</a:t>
            </a:r>
          </a:p>
          <a:p>
            <a:pPr lvl="1">
              <a:buFontTx/>
              <a:buChar char="-"/>
            </a:pPr>
            <a:r>
              <a:rPr lang="nl-NL" sz="2800" dirty="0"/>
              <a:t>opstarten overige initiatieven vanuit de bewoners</a:t>
            </a:r>
          </a:p>
          <a:p>
            <a:pPr lvl="1">
              <a:buFontTx/>
              <a:buChar char="-"/>
            </a:pPr>
            <a:r>
              <a:rPr lang="nl-NL" sz="2800" dirty="0"/>
              <a:t>deelname aan </a:t>
            </a:r>
            <a:r>
              <a:rPr lang="nl-NL" sz="2800" dirty="0" err="1"/>
              <a:t>CityGuard</a:t>
            </a:r>
            <a:endParaRPr lang="nl-NL" sz="2800" dirty="0"/>
          </a:p>
          <a:p>
            <a:pPr lvl="1">
              <a:buFontTx/>
              <a:buChar char="-"/>
            </a:pPr>
            <a:r>
              <a:rPr lang="nl-NL" sz="2800" dirty="0"/>
              <a:t>bewonersbijeenkomsten organiseren met als doel:</a:t>
            </a:r>
          </a:p>
          <a:p>
            <a:pPr lvl="2">
              <a:buFontTx/>
              <a:buChar char="-"/>
            </a:pPr>
            <a:r>
              <a:rPr lang="nl-NL" sz="2800" dirty="0"/>
              <a:t>Vergroten betrokkenheid bij de </a:t>
            </a:r>
            <a:r>
              <a:rPr lang="nl-NL" sz="2800" dirty="0" smtClean="0"/>
              <a:t>‘groene’ </a:t>
            </a:r>
            <a:r>
              <a:rPr lang="nl-NL" sz="2800" dirty="0"/>
              <a:t>buurt van alle bewoners en ondernemers</a:t>
            </a:r>
          </a:p>
          <a:p>
            <a:pPr lvl="2">
              <a:buFontTx/>
              <a:buChar char="-"/>
            </a:pPr>
            <a:r>
              <a:rPr lang="nl-NL" sz="2800" dirty="0"/>
              <a:t>Klimaatbeïnvloeding in de buurt door meer groen</a:t>
            </a:r>
          </a:p>
          <a:p>
            <a:pPr lvl="2">
              <a:buFontTx/>
              <a:buChar char="-"/>
            </a:pPr>
            <a:r>
              <a:rPr lang="nl-NL" sz="2800" dirty="0"/>
              <a:t>Sociaal tuinieren met meer onderlinge verbondenheid</a:t>
            </a:r>
          </a:p>
          <a:p>
            <a:pPr lvl="1">
              <a:buFontTx/>
              <a:buChar char="-"/>
            </a:pPr>
            <a:endParaRPr lang="nl-NL" sz="2000" dirty="0"/>
          </a:p>
          <a:p>
            <a:endParaRPr lang="nl-NL" dirty="0"/>
          </a:p>
        </p:txBody>
      </p:sp>
      <p:sp>
        <p:nvSpPr>
          <p:cNvPr id="6" name="Pijl links 4">
            <a:extLst>
              <a:ext uri="{FF2B5EF4-FFF2-40B4-BE49-F238E27FC236}">
                <a16:creationId xmlns:a16="http://schemas.microsoft.com/office/drawing/2014/main" xmlns="" id="{A86A6733-16F1-334A-95A1-8E963FDAD769}"/>
              </a:ext>
            </a:extLst>
          </p:cNvPr>
          <p:cNvSpPr/>
          <p:nvPr/>
        </p:nvSpPr>
        <p:spPr>
          <a:xfrm>
            <a:off x="5167100" y="323273"/>
            <a:ext cx="4973443" cy="1081667"/>
          </a:xfrm>
          <a:prstGeom prst="rightArrow">
            <a:avLst/>
          </a:prstGeom>
          <a:solidFill>
            <a:srgbClr val="8FACA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middellange termijn: </a:t>
            </a:r>
            <a:r>
              <a:rPr lang="nl-NL" b="1" dirty="0"/>
              <a:t>april 2022 </a:t>
            </a:r>
            <a:r>
              <a:rPr lang="nl-NL" b="1" dirty="0" smtClean="0"/>
              <a:t>- dec </a:t>
            </a:r>
            <a:r>
              <a:rPr lang="nl-NL" b="1" dirty="0"/>
              <a:t>2022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 txBox="1">
            <a:spLocks/>
          </p:cNvSpPr>
          <p:nvPr/>
        </p:nvSpPr>
        <p:spPr>
          <a:xfrm>
            <a:off x="252919" y="2137833"/>
            <a:ext cx="2947482" cy="3587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smtClean="0"/>
              <a:t>Programma van de themagroep </a:t>
            </a: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b="1" smtClean="0"/>
              <a:t>Groen met impact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84179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Bewoners actief betrekken bij het maken van het jaarplan 2023, na evaluatie met actieve bewoners van het jaarplan 2022</a:t>
            </a:r>
          </a:p>
          <a:p>
            <a:r>
              <a:rPr lang="nl-NL" sz="2400" dirty="0"/>
              <a:t>Presentatie jaarplan 2023 medio januari 2023</a:t>
            </a:r>
          </a:p>
          <a:p>
            <a:r>
              <a:rPr lang="nl-NL" sz="2400" dirty="0"/>
              <a:t>Bewonersbijeenkomsten organiseren met als doel:</a:t>
            </a:r>
          </a:p>
          <a:p>
            <a:pPr lvl="1"/>
            <a:r>
              <a:rPr lang="nl-NL" sz="2400" dirty="0"/>
              <a:t>Vergroten van het </a:t>
            </a:r>
            <a:r>
              <a:rPr lang="nl-NL" sz="2400" dirty="0" smtClean="0"/>
              <a:t>‘groene aandeel’ </a:t>
            </a:r>
            <a:r>
              <a:rPr lang="nl-NL" sz="2400" dirty="0"/>
              <a:t>in de buurt</a:t>
            </a:r>
          </a:p>
          <a:p>
            <a:pPr lvl="1"/>
            <a:r>
              <a:rPr lang="nl-NL" sz="2400" dirty="0"/>
              <a:t>Stimuleren van onderhoud</a:t>
            </a:r>
          </a:p>
          <a:p>
            <a:pPr lvl="1"/>
            <a:r>
              <a:rPr lang="nl-NL" sz="2400" dirty="0"/>
              <a:t>Stimuleren en coördineren van </a:t>
            </a:r>
            <a:r>
              <a:rPr lang="nl-NL" sz="2400" dirty="0" smtClean="0"/>
              <a:t>‘groene</a:t>
            </a:r>
            <a:r>
              <a:rPr lang="nl-NL" sz="2400" dirty="0" smtClean="0"/>
              <a:t>’</a:t>
            </a:r>
            <a:r>
              <a:rPr lang="nl-NL" sz="2400" dirty="0" smtClean="0"/>
              <a:t> </a:t>
            </a:r>
            <a:r>
              <a:rPr lang="nl-NL" sz="2400" dirty="0"/>
              <a:t>initiatieven vanuit de bewoners</a:t>
            </a:r>
          </a:p>
          <a:p>
            <a:pPr lvl="1">
              <a:buFontTx/>
              <a:buChar char="-"/>
            </a:pPr>
            <a:endParaRPr lang="nl-NL" sz="2000" dirty="0"/>
          </a:p>
          <a:p>
            <a:endParaRPr lang="nl-NL" dirty="0"/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xmlns="" id="{06AFB9F7-18FA-AF44-AC21-E0E3F2145A79}"/>
              </a:ext>
            </a:extLst>
          </p:cNvPr>
          <p:cNvSpPr/>
          <p:nvPr/>
        </p:nvSpPr>
        <p:spPr>
          <a:xfrm>
            <a:off x="5167100" y="462937"/>
            <a:ext cx="4973443" cy="1081667"/>
          </a:xfrm>
          <a:prstGeom prst="rightArrow">
            <a:avLst/>
          </a:prstGeom>
          <a:solidFill>
            <a:srgbClr val="E374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lange termijn </a:t>
            </a:r>
            <a:r>
              <a:rPr lang="nl-NL" b="1" dirty="0" smtClean="0"/>
              <a:t>jan: </a:t>
            </a:r>
            <a:r>
              <a:rPr lang="nl-NL" b="1" dirty="0"/>
              <a:t>2023 </a:t>
            </a:r>
            <a:r>
              <a:rPr lang="nl-NL" b="1" dirty="0" smtClean="0"/>
              <a:t>- dec </a:t>
            </a:r>
            <a:r>
              <a:rPr lang="nl-NL" b="1" dirty="0"/>
              <a:t>2023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137833"/>
            <a:ext cx="2947482" cy="3587187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 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 smtClean="0"/>
              <a:t>Groen </a:t>
            </a:r>
            <a:r>
              <a:rPr lang="nl-NL" sz="2800" b="1" dirty="0"/>
              <a:t>met </a:t>
            </a:r>
            <a:r>
              <a:rPr lang="nl-NL" sz="2800" b="1" dirty="0" smtClean="0"/>
              <a:t>impact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11489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222500"/>
            <a:ext cx="2947482" cy="3502520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 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/>
              <a:t>Leefbaar Burgwal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Uitwerken van ideeën met bewoners en komen tot een activiteitenplan voor eerste kwartaal 2022;</a:t>
            </a:r>
          </a:p>
          <a:p>
            <a:r>
              <a:rPr lang="nl-NL" dirty="0"/>
              <a:t>Betrekken van de wijkbewoners i.r.t. sociale controle en melden bij overlast of klachten </a:t>
            </a:r>
            <a:r>
              <a:rPr lang="nl-NL" dirty="0" smtClean="0"/>
              <a:t>in relatie tot </a:t>
            </a:r>
            <a:r>
              <a:rPr lang="nl-NL" dirty="0"/>
              <a:t>handhaving door communicatie over stand van zaken; </a:t>
            </a:r>
          </a:p>
          <a:p>
            <a:r>
              <a:rPr lang="nl-NL" dirty="0"/>
              <a:t>Stimuleren van samenwerking tussen bewoners en ondernemers  i.r.t. thema’s leefbaarheid (parkeren; vrachtwagens, te snel rijden, fietsen)</a:t>
            </a:r>
          </a:p>
          <a:p>
            <a:r>
              <a:rPr lang="nl-NL" dirty="0"/>
              <a:t>Starten met </a:t>
            </a:r>
            <a:r>
              <a:rPr lang="nl-NL" dirty="0" smtClean="0"/>
              <a:t>‘leefbare</a:t>
            </a:r>
            <a:r>
              <a:rPr lang="nl-NL" dirty="0" smtClean="0"/>
              <a:t>’</a:t>
            </a:r>
            <a:r>
              <a:rPr lang="nl-NL" dirty="0" smtClean="0"/>
              <a:t> </a:t>
            </a:r>
            <a:r>
              <a:rPr lang="nl-NL" dirty="0"/>
              <a:t>buurtactiviteiten, nl.</a:t>
            </a:r>
          </a:p>
          <a:p>
            <a:pPr lvl="1">
              <a:buFontTx/>
              <a:buChar char="-"/>
            </a:pPr>
            <a:r>
              <a:rPr lang="nl-NL" dirty="0"/>
              <a:t>Aanleg  en uitbreiding van fietsenstalling </a:t>
            </a:r>
          </a:p>
          <a:p>
            <a:pPr lvl="1">
              <a:buFontTx/>
              <a:buChar char="-"/>
            </a:pPr>
            <a:r>
              <a:rPr lang="nl-NL" dirty="0"/>
              <a:t>Aanleg extra borden i.v.m. snelheid</a:t>
            </a:r>
          </a:p>
          <a:p>
            <a:pPr lvl="1">
              <a:buFontTx/>
              <a:buChar char="-"/>
            </a:pPr>
            <a:r>
              <a:rPr lang="nl-NL" dirty="0"/>
              <a:t>Deelname aan “NL doet” 11 en 12 maart</a:t>
            </a:r>
          </a:p>
          <a:p>
            <a:endParaRPr lang="nl-NL" dirty="0"/>
          </a:p>
        </p:txBody>
      </p:sp>
      <p:sp>
        <p:nvSpPr>
          <p:cNvPr id="6" name="Pijl links 3">
            <a:extLst>
              <a:ext uri="{FF2B5EF4-FFF2-40B4-BE49-F238E27FC236}">
                <a16:creationId xmlns:a16="http://schemas.microsoft.com/office/drawing/2014/main" xmlns="" id="{BFBA3605-AB81-3E47-9DC2-DAEACE98979A}"/>
              </a:ext>
            </a:extLst>
          </p:cNvPr>
          <p:cNvSpPr/>
          <p:nvPr/>
        </p:nvSpPr>
        <p:spPr>
          <a:xfrm>
            <a:off x="5167100" y="583003"/>
            <a:ext cx="4973443" cy="1081667"/>
          </a:xfrm>
          <a:prstGeom prst="rightArrow">
            <a:avLst/>
          </a:prstGeom>
          <a:solidFill>
            <a:srgbClr val="B7B1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korte </a:t>
            </a:r>
            <a:r>
              <a:rPr lang="nl-NL" b="1" dirty="0" smtClean="0"/>
              <a:t>termijn: jan - april </a:t>
            </a:r>
            <a:r>
              <a:rPr lang="nl-NL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6010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Bewoners actief betrekken bij het jaarplan 2022, w.o.:</a:t>
            </a:r>
          </a:p>
          <a:p>
            <a:pPr lvl="1">
              <a:buFontTx/>
              <a:buChar char="-"/>
            </a:pPr>
            <a:r>
              <a:rPr lang="nl-NL" sz="2400" dirty="0"/>
              <a:t>deelname aan wijkschouwen (hoe leefbaar is de Burgwalwijk?)</a:t>
            </a:r>
          </a:p>
          <a:p>
            <a:pPr lvl="1">
              <a:buFontTx/>
              <a:buChar char="-"/>
            </a:pPr>
            <a:r>
              <a:rPr lang="nl-NL" sz="2400" dirty="0"/>
              <a:t>deelname aan World Clean Up Day 18 september 2022</a:t>
            </a:r>
          </a:p>
          <a:p>
            <a:pPr lvl="1">
              <a:buFontTx/>
              <a:buChar char="-"/>
            </a:pPr>
            <a:r>
              <a:rPr lang="nl-NL" sz="2400" dirty="0"/>
              <a:t>opstarten overige </a:t>
            </a:r>
            <a:r>
              <a:rPr lang="nl-NL" sz="2400" dirty="0" smtClean="0"/>
              <a:t>‘leefbaar</a:t>
            </a:r>
            <a:r>
              <a:rPr lang="nl-NL" sz="2400" dirty="0" smtClean="0"/>
              <a:t>’</a:t>
            </a:r>
            <a:r>
              <a:rPr lang="nl-NL" sz="2400" dirty="0" smtClean="0"/>
              <a:t> </a:t>
            </a:r>
            <a:r>
              <a:rPr lang="nl-NL" sz="2400" dirty="0"/>
              <a:t>initiatieven vanuit de bewoners</a:t>
            </a:r>
          </a:p>
          <a:p>
            <a:pPr lvl="1">
              <a:buFontTx/>
              <a:buChar char="-"/>
            </a:pPr>
            <a:r>
              <a:rPr lang="nl-NL" sz="2400" dirty="0"/>
              <a:t>bewonersbijeenkomsten organiseren met als doel:</a:t>
            </a:r>
          </a:p>
          <a:p>
            <a:pPr lvl="2">
              <a:buFontTx/>
              <a:buChar char="-"/>
            </a:pPr>
            <a:r>
              <a:rPr lang="nl-NL" sz="2400" dirty="0"/>
              <a:t>Vergroten betrokkenheid bij de </a:t>
            </a:r>
            <a:r>
              <a:rPr lang="nl-NL" sz="2400" dirty="0" smtClean="0"/>
              <a:t>‘leefbare</a:t>
            </a:r>
            <a:r>
              <a:rPr lang="nl-NL" sz="2400" dirty="0" smtClean="0"/>
              <a:t>’</a:t>
            </a:r>
            <a:r>
              <a:rPr lang="nl-NL" sz="2400" dirty="0" smtClean="0"/>
              <a:t> </a:t>
            </a:r>
            <a:r>
              <a:rPr lang="nl-NL" sz="2400" dirty="0"/>
              <a:t>buurt van alle bewoners en ondernemers</a:t>
            </a:r>
          </a:p>
          <a:p>
            <a:pPr lvl="2">
              <a:buFontTx/>
              <a:buChar char="-"/>
            </a:pPr>
            <a:r>
              <a:rPr lang="nl-NL" sz="2400" dirty="0"/>
              <a:t>Beïnvloeding van leefbaar karakter in de buurt </a:t>
            </a:r>
          </a:p>
          <a:p>
            <a:pPr lvl="2">
              <a:buFontTx/>
              <a:buChar char="-"/>
            </a:pPr>
            <a:r>
              <a:rPr lang="nl-NL" sz="2400" dirty="0"/>
              <a:t>Bewaken van leefbaar karakter op basis van meer onderlinge verbondenheid</a:t>
            </a:r>
          </a:p>
          <a:p>
            <a:pPr lvl="1">
              <a:buFontTx/>
              <a:buChar char="-"/>
            </a:pPr>
            <a:endParaRPr lang="nl-NL" sz="2000" dirty="0"/>
          </a:p>
          <a:p>
            <a:endParaRPr lang="nl-NL" dirty="0"/>
          </a:p>
        </p:txBody>
      </p:sp>
      <p:sp>
        <p:nvSpPr>
          <p:cNvPr id="6" name="Pijl links 4">
            <a:extLst>
              <a:ext uri="{FF2B5EF4-FFF2-40B4-BE49-F238E27FC236}">
                <a16:creationId xmlns:a16="http://schemas.microsoft.com/office/drawing/2014/main" xmlns="" id="{A86A6733-16F1-334A-95A1-8E963FDAD769}"/>
              </a:ext>
            </a:extLst>
          </p:cNvPr>
          <p:cNvSpPr/>
          <p:nvPr/>
        </p:nvSpPr>
        <p:spPr>
          <a:xfrm>
            <a:off x="5167100" y="323274"/>
            <a:ext cx="4973443" cy="1081667"/>
          </a:xfrm>
          <a:prstGeom prst="rightArrow">
            <a:avLst/>
          </a:prstGeom>
          <a:solidFill>
            <a:srgbClr val="8FACA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middellange termijn: </a:t>
            </a:r>
            <a:r>
              <a:rPr lang="nl-NL" b="1" dirty="0"/>
              <a:t>april 2022 </a:t>
            </a:r>
            <a:r>
              <a:rPr lang="nl-NL" b="1" dirty="0" smtClean="0"/>
              <a:t>- dec </a:t>
            </a:r>
            <a:r>
              <a:rPr lang="nl-NL" b="1" dirty="0"/>
              <a:t>2022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222500"/>
            <a:ext cx="2947482" cy="3502520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 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/>
              <a:t>Leefbaar Burgwal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28719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Bewoners actief betrekken bij het maken van het jaarplan 2023, na evaluatie met actieve bewoners van het jaarplan 2022</a:t>
            </a:r>
          </a:p>
          <a:p>
            <a:r>
              <a:rPr lang="nl-NL" sz="2400" dirty="0"/>
              <a:t>Presentatie jaarplan 2023 medio januari 2023</a:t>
            </a:r>
          </a:p>
          <a:p>
            <a:r>
              <a:rPr lang="nl-NL" sz="2400" dirty="0"/>
              <a:t>Bewonersbijeenkomsten organiseren met als doel:</a:t>
            </a:r>
          </a:p>
          <a:p>
            <a:pPr lvl="1"/>
            <a:r>
              <a:rPr lang="nl-NL" sz="2400" dirty="0"/>
              <a:t>Vergroten van het </a:t>
            </a:r>
            <a:r>
              <a:rPr lang="nl-NL" sz="2400" dirty="0" smtClean="0"/>
              <a:t>‘leefbare aandeel’ </a:t>
            </a:r>
            <a:r>
              <a:rPr lang="nl-NL" sz="2400" dirty="0"/>
              <a:t>in de buurt</a:t>
            </a:r>
          </a:p>
          <a:p>
            <a:pPr lvl="1"/>
            <a:r>
              <a:rPr lang="nl-NL" sz="2400" dirty="0"/>
              <a:t>Stimuleren van controle op handhaving en overlast</a:t>
            </a:r>
          </a:p>
          <a:p>
            <a:pPr lvl="1"/>
            <a:r>
              <a:rPr lang="nl-NL" sz="2400" dirty="0"/>
              <a:t>Voortgang bewaken van  “leefbare” initiatieven vanuit de bewoners</a:t>
            </a:r>
          </a:p>
          <a:p>
            <a:pPr lvl="1">
              <a:buFontTx/>
              <a:buChar char="-"/>
            </a:pPr>
            <a:endParaRPr lang="nl-NL" sz="2000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222500"/>
            <a:ext cx="2947482" cy="3502520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 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 smtClean="0"/>
              <a:t>Leefbaar Burgwal</a:t>
            </a:r>
            <a:endParaRPr lang="nl-NL" sz="2800" b="1" dirty="0"/>
          </a:p>
        </p:txBody>
      </p:sp>
      <p:sp>
        <p:nvSpPr>
          <p:cNvPr id="9" name="Pijl links 5">
            <a:extLst>
              <a:ext uri="{FF2B5EF4-FFF2-40B4-BE49-F238E27FC236}">
                <a16:creationId xmlns:a16="http://schemas.microsoft.com/office/drawing/2014/main" xmlns="" id="{06AFB9F7-18FA-AF44-AC21-E0E3F2145A79}"/>
              </a:ext>
            </a:extLst>
          </p:cNvPr>
          <p:cNvSpPr/>
          <p:nvPr/>
        </p:nvSpPr>
        <p:spPr>
          <a:xfrm>
            <a:off x="5167100" y="462937"/>
            <a:ext cx="4973443" cy="1081667"/>
          </a:xfrm>
          <a:prstGeom prst="rightArrow">
            <a:avLst/>
          </a:prstGeom>
          <a:solidFill>
            <a:srgbClr val="E374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lange termijn </a:t>
            </a:r>
            <a:r>
              <a:rPr lang="nl-NL" b="1" dirty="0" smtClean="0"/>
              <a:t>jan: </a:t>
            </a:r>
            <a:r>
              <a:rPr lang="nl-NL" b="1" dirty="0"/>
              <a:t>2023 </a:t>
            </a:r>
            <a:r>
              <a:rPr lang="nl-NL" b="1" dirty="0" smtClean="0"/>
              <a:t>- dec </a:t>
            </a:r>
            <a:r>
              <a:rPr lang="nl-NL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9958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Uitwerken van ideeën met bewoners en komen tot een activiteitenplan voor eerste kwartaal 2022;</a:t>
            </a:r>
          </a:p>
          <a:p>
            <a:r>
              <a:rPr lang="nl-NL" dirty="0"/>
              <a:t>Ondersteunen van de wijkbewoners m.b.t. onderhoud woningen (o.a. isolatie), energietransitie, en groenvoorziening rondom de eigen woning en communicatie over stand van zaken; </a:t>
            </a:r>
          </a:p>
          <a:p>
            <a:r>
              <a:rPr lang="nl-NL" dirty="0"/>
              <a:t>Stimuleren van </a:t>
            </a:r>
            <a:r>
              <a:rPr lang="nl-NL" dirty="0" smtClean="0"/>
              <a:t>samenwerkingen </a:t>
            </a:r>
            <a:r>
              <a:rPr lang="nl-NL" dirty="0"/>
              <a:t>tussen bewoners en </a:t>
            </a:r>
            <a:r>
              <a:rPr lang="nl-NL" dirty="0" smtClean="0"/>
              <a:t>ondernemers, denk aan: zonnepanelen</a:t>
            </a:r>
            <a:r>
              <a:rPr lang="nl-NL" dirty="0"/>
              <a:t>, warmtepompen, </a:t>
            </a:r>
            <a:r>
              <a:rPr lang="nl-NL" dirty="0" smtClean="0"/>
              <a:t>duurzaam verbouwen</a:t>
            </a:r>
            <a:endParaRPr lang="nl-NL" dirty="0"/>
          </a:p>
          <a:p>
            <a:r>
              <a:rPr lang="nl-NL" dirty="0"/>
              <a:t>Starten met </a:t>
            </a:r>
            <a:r>
              <a:rPr lang="nl-NL" dirty="0" smtClean="0"/>
              <a:t>duurzame buurtactiviteiten zoals: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Elkaar betrekken bij duurzame initiatieven per straat </a:t>
            </a:r>
          </a:p>
          <a:p>
            <a:pPr lvl="1">
              <a:buFontTx/>
              <a:buChar char="-"/>
            </a:pPr>
            <a:r>
              <a:rPr lang="nl-NL" dirty="0"/>
              <a:t>Coördinatie activiteiten i.s.m. het Duurzaam Bouw Loket</a:t>
            </a:r>
          </a:p>
          <a:p>
            <a:pPr lvl="1">
              <a:buFontTx/>
              <a:buChar char="-"/>
            </a:pPr>
            <a:r>
              <a:rPr lang="nl-NL" dirty="0"/>
              <a:t>Voorbereiden voor deelname aan Open Monumenten dag (10-11 sept)</a:t>
            </a:r>
          </a:p>
          <a:p>
            <a:pPr marL="50292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 txBox="1">
            <a:spLocks/>
          </p:cNvSpPr>
          <p:nvPr/>
        </p:nvSpPr>
        <p:spPr>
          <a:xfrm>
            <a:off x="252919" y="2222500"/>
            <a:ext cx="2947482" cy="350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 smtClean="0"/>
              <a:t>Programma van de themagroep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b="1" dirty="0" smtClean="0"/>
              <a:t>Duurzaam &amp; Monumenten</a:t>
            </a:r>
            <a:endParaRPr lang="nl-NL" sz="2800" b="1" dirty="0"/>
          </a:p>
        </p:txBody>
      </p:sp>
      <p:sp>
        <p:nvSpPr>
          <p:cNvPr id="9" name="Pijl links 3">
            <a:extLst>
              <a:ext uri="{FF2B5EF4-FFF2-40B4-BE49-F238E27FC236}">
                <a16:creationId xmlns:a16="http://schemas.microsoft.com/office/drawing/2014/main" xmlns="" id="{BFBA3605-AB81-3E47-9DC2-DAEACE98979A}"/>
              </a:ext>
            </a:extLst>
          </p:cNvPr>
          <p:cNvSpPr/>
          <p:nvPr/>
        </p:nvSpPr>
        <p:spPr>
          <a:xfrm>
            <a:off x="5167100" y="583003"/>
            <a:ext cx="4973443" cy="1081667"/>
          </a:xfrm>
          <a:prstGeom prst="rightArrow">
            <a:avLst/>
          </a:prstGeom>
          <a:solidFill>
            <a:srgbClr val="B7B1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korte </a:t>
            </a:r>
            <a:r>
              <a:rPr lang="nl-NL" b="1" dirty="0" smtClean="0"/>
              <a:t>termijn: jan - april </a:t>
            </a:r>
            <a:r>
              <a:rPr lang="nl-NL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1135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sz="2600" dirty="0"/>
              <a:t>Bewoners actief betrekken bij het jaarplan </a:t>
            </a:r>
            <a:r>
              <a:rPr lang="nl-NL" sz="2600" dirty="0" smtClean="0"/>
              <a:t>2022:</a:t>
            </a:r>
            <a:endParaRPr lang="nl-NL" sz="2600" dirty="0"/>
          </a:p>
          <a:p>
            <a:pPr lvl="1">
              <a:buFontTx/>
              <a:buChar char="-"/>
            </a:pPr>
            <a:r>
              <a:rPr lang="nl-NL" sz="2600" dirty="0"/>
              <a:t>deelname aan “</a:t>
            </a:r>
            <a:r>
              <a:rPr lang="nl-NL" sz="2600" dirty="0" err="1"/>
              <a:t>BuurtOpknapdag</a:t>
            </a:r>
            <a:r>
              <a:rPr lang="nl-NL" sz="2600" dirty="0"/>
              <a:t>” op 28 mei</a:t>
            </a:r>
          </a:p>
          <a:p>
            <a:pPr lvl="1">
              <a:buFontTx/>
              <a:buChar char="-"/>
            </a:pPr>
            <a:r>
              <a:rPr lang="nl-NL" sz="2600" dirty="0"/>
              <a:t>deelname aan Open Monumentendag op 10 en 11 sept. </a:t>
            </a:r>
          </a:p>
          <a:p>
            <a:pPr lvl="1">
              <a:buFontTx/>
              <a:buChar char="-"/>
            </a:pPr>
            <a:r>
              <a:rPr lang="nl-NL" sz="2600" dirty="0"/>
              <a:t>opstarten overige duurzame initiatieven vanuit de bewoners</a:t>
            </a:r>
          </a:p>
          <a:p>
            <a:pPr lvl="1">
              <a:buFontTx/>
              <a:buChar char="-"/>
            </a:pPr>
            <a:r>
              <a:rPr lang="nl-NL" sz="2600" dirty="0"/>
              <a:t>bewonersbijeenkomsten organiseren met als doel:</a:t>
            </a:r>
          </a:p>
          <a:p>
            <a:pPr lvl="2">
              <a:buFontTx/>
              <a:buChar char="-"/>
            </a:pPr>
            <a:r>
              <a:rPr lang="nl-NL" sz="2600" dirty="0"/>
              <a:t>Vergroten betrokkenheid bij een </a:t>
            </a:r>
            <a:r>
              <a:rPr lang="nl-NL" sz="2600" dirty="0" smtClean="0"/>
              <a:t>duurzame </a:t>
            </a:r>
            <a:r>
              <a:rPr lang="nl-NL" sz="2600" dirty="0"/>
              <a:t>buurt van alle bewoners en ondernemers</a:t>
            </a:r>
          </a:p>
          <a:p>
            <a:pPr lvl="2">
              <a:buFontTx/>
              <a:buChar char="-"/>
            </a:pPr>
            <a:r>
              <a:rPr lang="nl-NL" sz="2600" dirty="0"/>
              <a:t>Beïnvloeding van duurzaam karakter in de buurt </a:t>
            </a:r>
          </a:p>
          <a:p>
            <a:pPr lvl="2">
              <a:buFontTx/>
              <a:buChar char="-"/>
            </a:pPr>
            <a:r>
              <a:rPr lang="nl-NL" sz="2600" dirty="0"/>
              <a:t>Bewaken van duurzaam karakter op basis van meer onderlinge verbondenheid</a:t>
            </a:r>
          </a:p>
          <a:p>
            <a:pPr lvl="1">
              <a:buFontTx/>
              <a:buChar char="-"/>
            </a:pPr>
            <a:endParaRPr lang="nl-NL" sz="2000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 txBox="1">
            <a:spLocks/>
          </p:cNvSpPr>
          <p:nvPr/>
        </p:nvSpPr>
        <p:spPr>
          <a:xfrm>
            <a:off x="252919" y="2222500"/>
            <a:ext cx="2947482" cy="350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 smtClean="0"/>
              <a:t>Programma van de themagroep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b="1" dirty="0" smtClean="0"/>
              <a:t>Duurzaam &amp; Monumenten</a:t>
            </a:r>
            <a:endParaRPr lang="nl-NL" sz="2800" b="1" dirty="0"/>
          </a:p>
        </p:txBody>
      </p:sp>
      <p:sp>
        <p:nvSpPr>
          <p:cNvPr id="9" name="Pijl links 4">
            <a:extLst>
              <a:ext uri="{FF2B5EF4-FFF2-40B4-BE49-F238E27FC236}">
                <a16:creationId xmlns:a16="http://schemas.microsoft.com/office/drawing/2014/main" xmlns="" id="{A86A6733-16F1-334A-95A1-8E963FDAD769}"/>
              </a:ext>
            </a:extLst>
          </p:cNvPr>
          <p:cNvSpPr/>
          <p:nvPr/>
        </p:nvSpPr>
        <p:spPr>
          <a:xfrm>
            <a:off x="5167100" y="323274"/>
            <a:ext cx="4973443" cy="1081667"/>
          </a:xfrm>
          <a:prstGeom prst="rightArrow">
            <a:avLst/>
          </a:prstGeom>
          <a:solidFill>
            <a:srgbClr val="8FACA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middellange termijn: </a:t>
            </a:r>
            <a:r>
              <a:rPr lang="nl-NL" b="1" dirty="0"/>
              <a:t>april 2022 </a:t>
            </a:r>
            <a:r>
              <a:rPr lang="nl-NL" b="1" dirty="0" smtClean="0"/>
              <a:t>- dec </a:t>
            </a:r>
            <a:r>
              <a:rPr lang="nl-NL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000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223941"/>
            <a:ext cx="7315200" cy="5120640"/>
          </a:xfrm>
        </p:spPr>
        <p:txBody>
          <a:bodyPr anchor="t"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Bewoners actief betrekken bij het opstellen van het jaarplan 2023, na evaluatie met bewoners van het jaarplan 2022</a:t>
            </a:r>
          </a:p>
          <a:p>
            <a:r>
              <a:rPr lang="nl-NL" sz="2400" dirty="0"/>
              <a:t>Presentatie jaarplan 2023 medio januari 2023</a:t>
            </a:r>
          </a:p>
          <a:p>
            <a:r>
              <a:rPr lang="nl-NL" sz="2400" dirty="0"/>
              <a:t>Bewonersbijeenkomsten organiseren met als doel:</a:t>
            </a:r>
          </a:p>
          <a:p>
            <a:pPr lvl="1"/>
            <a:r>
              <a:rPr lang="nl-NL" sz="2400" dirty="0"/>
              <a:t>Vergroten van het </a:t>
            </a:r>
            <a:r>
              <a:rPr lang="nl-NL" sz="2400" dirty="0" smtClean="0"/>
              <a:t>duurzame aandeel </a:t>
            </a:r>
            <a:r>
              <a:rPr lang="nl-NL" sz="2400" dirty="0"/>
              <a:t>in de buurt.</a:t>
            </a:r>
          </a:p>
          <a:p>
            <a:pPr lvl="1"/>
            <a:r>
              <a:rPr lang="nl-NL" sz="2400" dirty="0"/>
              <a:t>Stimuleren van controle op </a:t>
            </a:r>
            <a:r>
              <a:rPr lang="nl-NL" sz="2400" dirty="0" smtClean="0"/>
              <a:t>duurzaam onderhoud, </a:t>
            </a:r>
            <a:r>
              <a:rPr lang="nl-NL" sz="2400" dirty="0"/>
              <a:t>met name op gebied van energie- en waterbesparing.</a:t>
            </a:r>
          </a:p>
          <a:p>
            <a:pPr lvl="1"/>
            <a:r>
              <a:rPr lang="nl-NL" sz="2400" dirty="0"/>
              <a:t>Stimuleren van </a:t>
            </a:r>
            <a:r>
              <a:rPr lang="nl-NL" sz="2400" dirty="0" smtClean="0"/>
              <a:t>duurzame initiatieven </a:t>
            </a:r>
            <a:r>
              <a:rPr lang="nl-NL" sz="2400" dirty="0"/>
              <a:t>vanuit de bewoners, zoals aanleg </a:t>
            </a:r>
            <a:r>
              <a:rPr lang="nl-NL" sz="2400" dirty="0" smtClean="0"/>
              <a:t>zonnepanelen</a:t>
            </a:r>
            <a:r>
              <a:rPr lang="nl-NL" sz="2400" dirty="0"/>
              <a:t> </a:t>
            </a:r>
            <a:r>
              <a:rPr lang="nl-NL" sz="2400" dirty="0" smtClean="0"/>
              <a:t>&amp; </a:t>
            </a:r>
            <a:r>
              <a:rPr lang="nl-NL" sz="2400" dirty="0" smtClean="0"/>
              <a:t>warmtepompen</a:t>
            </a:r>
            <a:r>
              <a:rPr lang="nl-NL" sz="2400" dirty="0"/>
              <a:t>.</a:t>
            </a:r>
          </a:p>
          <a:p>
            <a:pPr lvl="1">
              <a:buFontTx/>
              <a:buChar char="-"/>
            </a:pPr>
            <a:endParaRPr lang="nl-NL" sz="2000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 txBox="1">
            <a:spLocks/>
          </p:cNvSpPr>
          <p:nvPr/>
        </p:nvSpPr>
        <p:spPr>
          <a:xfrm>
            <a:off x="252919" y="2222500"/>
            <a:ext cx="2947482" cy="350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 smtClean="0"/>
              <a:t>Programma van de themagroep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b="1" dirty="0" smtClean="0"/>
              <a:t>Duurzaam &amp; Monumenten</a:t>
            </a:r>
            <a:endParaRPr lang="nl-NL" sz="2800" b="1" dirty="0"/>
          </a:p>
        </p:txBody>
      </p:sp>
      <p:sp>
        <p:nvSpPr>
          <p:cNvPr id="9" name="Pijl links 5">
            <a:extLst>
              <a:ext uri="{FF2B5EF4-FFF2-40B4-BE49-F238E27FC236}">
                <a16:creationId xmlns:a16="http://schemas.microsoft.com/office/drawing/2014/main" xmlns="" id="{06AFB9F7-18FA-AF44-AC21-E0E3F2145A79}"/>
              </a:ext>
            </a:extLst>
          </p:cNvPr>
          <p:cNvSpPr/>
          <p:nvPr/>
        </p:nvSpPr>
        <p:spPr>
          <a:xfrm>
            <a:off x="5167100" y="462937"/>
            <a:ext cx="4973443" cy="1081667"/>
          </a:xfrm>
          <a:prstGeom prst="rightArrow">
            <a:avLst/>
          </a:prstGeom>
          <a:solidFill>
            <a:srgbClr val="E374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lange termijn </a:t>
            </a:r>
            <a:r>
              <a:rPr lang="nl-NL" b="1" dirty="0" smtClean="0"/>
              <a:t>jan: </a:t>
            </a:r>
            <a:r>
              <a:rPr lang="nl-NL" b="1" dirty="0"/>
              <a:t>2023 </a:t>
            </a:r>
            <a:r>
              <a:rPr lang="nl-NL" b="1" dirty="0" smtClean="0"/>
              <a:t>- dec </a:t>
            </a:r>
            <a:r>
              <a:rPr lang="nl-NL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0637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4533A5-D40C-5449-9C14-315B6B1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22701" y="656962"/>
            <a:ext cx="2187835" cy="34821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8696EEA-EB33-5440-ADDD-2CAA706F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nl-NL" sz="2800" b="1" dirty="0"/>
              <a:t>Het programma ‘Maak mijn Buurt’ kent de volgende speerpunten / themagroepen</a:t>
            </a: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4" name="Pijl links 3">
            <a:extLst>
              <a:ext uri="{FF2B5EF4-FFF2-40B4-BE49-F238E27FC236}">
                <a16:creationId xmlns:a16="http://schemas.microsoft.com/office/drawing/2014/main" xmlns="" id="{3A97FEF2-5977-A541-BA69-9A08ED447318}"/>
              </a:ext>
            </a:extLst>
          </p:cNvPr>
          <p:cNvSpPr/>
          <p:nvPr/>
        </p:nvSpPr>
        <p:spPr>
          <a:xfrm>
            <a:off x="5083227" y="2008184"/>
            <a:ext cx="4973443" cy="1081667"/>
          </a:xfrm>
          <a:prstGeom prst="rightArrow">
            <a:avLst/>
          </a:prstGeom>
          <a:solidFill>
            <a:srgbClr val="F2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Sociale verbinding</a:t>
            </a:r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xmlns="" id="{742EE7A2-F9CB-8F41-8C70-70354B73F470}"/>
              </a:ext>
            </a:extLst>
          </p:cNvPr>
          <p:cNvSpPr/>
          <p:nvPr/>
        </p:nvSpPr>
        <p:spPr>
          <a:xfrm>
            <a:off x="5083227" y="3089850"/>
            <a:ext cx="4973443" cy="1081667"/>
          </a:xfrm>
          <a:prstGeom prst="rightArrow">
            <a:avLst/>
          </a:prstGeom>
          <a:solidFill>
            <a:srgbClr val="F2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Groen met impact</a:t>
            </a:r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xmlns="" id="{9282027C-69B9-C64C-BADA-F9D75D01C2DB}"/>
              </a:ext>
            </a:extLst>
          </p:cNvPr>
          <p:cNvSpPr/>
          <p:nvPr/>
        </p:nvSpPr>
        <p:spPr>
          <a:xfrm>
            <a:off x="5083226" y="5271474"/>
            <a:ext cx="4973443" cy="1081667"/>
          </a:xfrm>
          <a:prstGeom prst="rightArrow">
            <a:avLst/>
          </a:prstGeom>
          <a:solidFill>
            <a:srgbClr val="F2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Duurzaamheid &amp; monumenten</a:t>
            </a:r>
          </a:p>
        </p:txBody>
      </p:sp>
      <p:sp>
        <p:nvSpPr>
          <p:cNvPr id="8" name="Pijl links 7">
            <a:extLst>
              <a:ext uri="{FF2B5EF4-FFF2-40B4-BE49-F238E27FC236}">
                <a16:creationId xmlns:a16="http://schemas.microsoft.com/office/drawing/2014/main" xmlns="" id="{B66237BE-A669-D44B-AFD8-3786C48419B5}"/>
              </a:ext>
            </a:extLst>
          </p:cNvPr>
          <p:cNvSpPr/>
          <p:nvPr/>
        </p:nvSpPr>
        <p:spPr>
          <a:xfrm>
            <a:off x="5083227" y="4180662"/>
            <a:ext cx="4973443" cy="1081667"/>
          </a:xfrm>
          <a:prstGeom prst="rightArrow">
            <a:avLst/>
          </a:prstGeom>
          <a:solidFill>
            <a:srgbClr val="F2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Leefbaar Burgwal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84A20235-A502-524B-BD85-8D08A933E2C8}"/>
              </a:ext>
            </a:extLst>
          </p:cNvPr>
          <p:cNvSpPr/>
          <p:nvPr/>
        </p:nvSpPr>
        <p:spPr>
          <a:xfrm>
            <a:off x="453425" y="2932115"/>
            <a:ext cx="24640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Programma 2022 -2023</a:t>
            </a:r>
          </a:p>
        </p:txBody>
      </p:sp>
    </p:spTree>
    <p:extLst>
      <p:ext uri="{BB962C8B-B14F-4D97-AF65-F5344CB8AC3E}">
        <p14:creationId xmlns:p14="http://schemas.microsoft.com/office/powerpoint/2010/main" val="6606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828515"/>
            <a:ext cx="2947482" cy="3280270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Het programma kent de volgende indeling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14975"/>
          </a:xfrm>
        </p:spPr>
        <p:txBody>
          <a:bodyPr anchor="t"/>
          <a:lstStyle/>
          <a:p>
            <a:pPr marL="0" indent="0">
              <a:buNone/>
            </a:pPr>
            <a:r>
              <a:rPr lang="nl-NL" dirty="0"/>
              <a:t>Per themagroep hebben we </a:t>
            </a:r>
            <a:r>
              <a:rPr lang="nl-NL" dirty="0" smtClean="0"/>
              <a:t>een</a:t>
            </a:r>
          </a:p>
          <a:p>
            <a:pPr marL="0" indent="0">
              <a:buNone/>
            </a:pPr>
            <a:r>
              <a:rPr lang="nl-NL" b="1" dirty="0" smtClean="0"/>
              <a:t>korte</a:t>
            </a:r>
            <a:r>
              <a:rPr lang="nl-NL" b="1" dirty="0"/>
              <a:t>, </a:t>
            </a:r>
            <a:r>
              <a:rPr lang="nl-NL" b="1" dirty="0" smtClean="0"/>
              <a:t>middellange &amp; </a:t>
            </a:r>
            <a:r>
              <a:rPr lang="nl-NL" b="1" dirty="0"/>
              <a:t>lange </a:t>
            </a:r>
            <a:r>
              <a:rPr lang="nl-NL" b="1" dirty="0" smtClean="0"/>
              <a:t>termijnstrategie</a:t>
            </a:r>
            <a:endParaRPr lang="nl-NL" b="1" dirty="0"/>
          </a:p>
        </p:txBody>
      </p:sp>
      <p:sp>
        <p:nvSpPr>
          <p:cNvPr id="4" name="Pijl links 3">
            <a:extLst>
              <a:ext uri="{FF2B5EF4-FFF2-40B4-BE49-F238E27FC236}">
                <a16:creationId xmlns:a16="http://schemas.microsoft.com/office/drawing/2014/main" xmlns="" id="{BFBA3605-AB81-3E47-9DC2-DAEACE98979A}"/>
              </a:ext>
            </a:extLst>
          </p:cNvPr>
          <p:cNvSpPr/>
          <p:nvPr/>
        </p:nvSpPr>
        <p:spPr>
          <a:xfrm>
            <a:off x="5167100" y="2130613"/>
            <a:ext cx="4973443" cy="1081667"/>
          </a:xfrm>
          <a:prstGeom prst="rightArrow">
            <a:avLst/>
          </a:prstGeom>
          <a:solidFill>
            <a:srgbClr val="B7B1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korte </a:t>
            </a:r>
            <a:r>
              <a:rPr lang="nl-NL" b="1" dirty="0" smtClean="0"/>
              <a:t>termijn: jan - april </a:t>
            </a:r>
            <a:r>
              <a:rPr lang="nl-NL" b="1" dirty="0"/>
              <a:t>2022</a:t>
            </a:r>
          </a:p>
        </p:txBody>
      </p:sp>
      <p:sp>
        <p:nvSpPr>
          <p:cNvPr id="5" name="Pijl links 4">
            <a:extLst>
              <a:ext uri="{FF2B5EF4-FFF2-40B4-BE49-F238E27FC236}">
                <a16:creationId xmlns:a16="http://schemas.microsoft.com/office/drawing/2014/main" xmlns="" id="{A86A6733-16F1-334A-95A1-8E963FDAD769}"/>
              </a:ext>
            </a:extLst>
          </p:cNvPr>
          <p:cNvSpPr/>
          <p:nvPr/>
        </p:nvSpPr>
        <p:spPr>
          <a:xfrm>
            <a:off x="5167100" y="3386983"/>
            <a:ext cx="4973443" cy="1081667"/>
          </a:xfrm>
          <a:prstGeom prst="rightArrow">
            <a:avLst/>
          </a:prstGeom>
          <a:solidFill>
            <a:srgbClr val="8FACA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middellange termijn: </a:t>
            </a:r>
            <a:r>
              <a:rPr lang="nl-NL" b="1" dirty="0"/>
              <a:t>april 2022 </a:t>
            </a:r>
            <a:r>
              <a:rPr lang="nl-NL" b="1" dirty="0" smtClean="0"/>
              <a:t>- dec </a:t>
            </a:r>
            <a:r>
              <a:rPr lang="nl-NL" b="1" dirty="0"/>
              <a:t>2022</a:t>
            </a:r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xmlns="" id="{06AFB9F7-18FA-AF44-AC21-E0E3F2145A79}"/>
              </a:ext>
            </a:extLst>
          </p:cNvPr>
          <p:cNvSpPr/>
          <p:nvPr/>
        </p:nvSpPr>
        <p:spPr>
          <a:xfrm>
            <a:off x="5167100" y="4643353"/>
            <a:ext cx="4973443" cy="1081667"/>
          </a:xfrm>
          <a:prstGeom prst="rightArrow">
            <a:avLst/>
          </a:prstGeom>
          <a:solidFill>
            <a:srgbClr val="E374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lange termijn </a:t>
            </a:r>
            <a:r>
              <a:rPr lang="nl-NL" b="1" dirty="0" smtClean="0"/>
              <a:t>jan: </a:t>
            </a:r>
            <a:r>
              <a:rPr lang="nl-NL" b="1" dirty="0"/>
              <a:t>2023 </a:t>
            </a:r>
            <a:r>
              <a:rPr lang="nl-NL" b="1" dirty="0" smtClean="0"/>
              <a:t>- dec </a:t>
            </a:r>
            <a:r>
              <a:rPr lang="nl-NL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6926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365865-30F2-E548-BFEF-8A1AB1D2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709333"/>
            <a:ext cx="2947482" cy="3015687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Doelstelling </a:t>
            </a:r>
            <a:br>
              <a:rPr lang="nl-NL" sz="2800" b="1" dirty="0"/>
            </a:br>
            <a:r>
              <a:rPr lang="nl-NL" sz="2800" b="1" dirty="0"/>
              <a:t>‘Maak mijn buurt’</a:t>
            </a:r>
            <a:br>
              <a:rPr lang="nl-NL" sz="2800" b="1" dirty="0"/>
            </a:br>
            <a:r>
              <a:rPr lang="nl-NL" sz="2800" b="1" dirty="0"/>
              <a:t/>
            </a:r>
            <a:br>
              <a:rPr lang="nl-NL" sz="2800" b="1" dirty="0"/>
            </a:br>
            <a:r>
              <a:rPr lang="nl-NL" sz="2800" b="1" dirty="0"/>
              <a:t/>
            </a:r>
            <a:br>
              <a:rPr lang="nl-NL" sz="2800" b="1" dirty="0"/>
            </a:b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0A68CFA-FC35-4746-9E5B-DA4C0E15C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41956" y="942704"/>
            <a:ext cx="7825501" cy="387462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 smtClean="0"/>
              <a:t>DOEL</a:t>
            </a:r>
          </a:p>
          <a:p>
            <a:pPr marL="0" indent="0">
              <a:buNone/>
            </a:pPr>
            <a:r>
              <a:rPr lang="nl-NL" sz="2400" dirty="0"/>
              <a:t>B</a:t>
            </a:r>
            <a:r>
              <a:rPr lang="nl-NL" sz="2400" dirty="0" smtClean="0"/>
              <a:t>ewoners </a:t>
            </a:r>
            <a:r>
              <a:rPr lang="nl-NL" sz="2400" dirty="0"/>
              <a:t>in de wijk te enthousiasmeren zélf ideeën aan te dragen om de buurt te verbeteren. Als wijkraad kijken we waar dit samenvalt met opgaven van de gemeente en haar partners. </a:t>
            </a:r>
          </a:p>
          <a:p>
            <a:pPr marL="0" indent="0">
              <a:buNone/>
            </a:pPr>
            <a:r>
              <a:rPr lang="nl-NL" sz="2400" dirty="0"/>
              <a:t>De wijkraad Burgwal wil niet alleen belangenbehartiger zijn voor de wijk, maar ook een platform om initiatieven van de bewoners uit de wijk aan te moedigen en te ondersteunen.</a:t>
            </a:r>
          </a:p>
          <a:p>
            <a:pPr marL="0" indent="0">
              <a:buNone/>
            </a:pPr>
            <a:r>
              <a:rPr lang="nl-NL" sz="2400" dirty="0"/>
              <a:t>Wij willen hiermee een bijdrage leveren aan toename van een groene en duurzame leefomgeving, waarin geluk en gezondheid voor de wijkbewoners centraal staan.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40F75B73-1AB1-5148-9217-4E2797DD5AD8}"/>
              </a:ext>
            </a:extLst>
          </p:cNvPr>
          <p:cNvSpPr/>
          <p:nvPr/>
        </p:nvSpPr>
        <p:spPr>
          <a:xfrm>
            <a:off x="4672361" y="5600215"/>
            <a:ext cx="6408146" cy="688769"/>
          </a:xfrm>
          <a:prstGeom prst="rect">
            <a:avLst/>
          </a:prstGeom>
          <a:solidFill>
            <a:srgbClr val="F2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Herkent u zich hierin?</a:t>
            </a:r>
          </a:p>
        </p:txBody>
      </p:sp>
    </p:spTree>
    <p:extLst>
      <p:ext uri="{BB962C8B-B14F-4D97-AF65-F5344CB8AC3E}">
        <p14:creationId xmlns:p14="http://schemas.microsoft.com/office/powerpoint/2010/main" val="421735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635250"/>
            <a:ext cx="2947482" cy="3089770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Algemene activiteiten wijkraad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HOE &amp; WAT?</a:t>
            </a:r>
          </a:p>
          <a:p>
            <a:pPr marL="0" indent="0">
              <a:buNone/>
            </a:pPr>
            <a:r>
              <a:rPr lang="nl-NL" sz="2400" dirty="0" smtClean="0"/>
              <a:t>Verbeteren </a:t>
            </a:r>
            <a:r>
              <a:rPr lang="nl-NL" sz="2400" dirty="0"/>
              <a:t>van de zichtbaarheid van de wijkraad. Onder andere door actualisering van de website, het geregeld verspreiden van de wijkkrant en ‘nieuwsflitsen’.</a:t>
            </a:r>
          </a:p>
          <a:p>
            <a:pPr marL="0" indent="0">
              <a:buNone/>
            </a:pPr>
            <a:r>
              <a:rPr lang="nl-NL" sz="2400" dirty="0"/>
              <a:t>Bereikbaarheid en toegankelijkheid van wijkraadleden verbeteren door persoonlijke e-mailadressen.</a:t>
            </a:r>
          </a:p>
          <a:p>
            <a:pPr marL="0" indent="0">
              <a:buNone/>
            </a:pPr>
            <a:r>
              <a:rPr lang="nl-NL" sz="2400" dirty="0" smtClean="0"/>
              <a:t>Regelmatig </a:t>
            </a:r>
            <a:r>
              <a:rPr lang="nl-NL" sz="2400" dirty="0"/>
              <a:t>bewonersbijeenkomsten organiseren:</a:t>
            </a:r>
          </a:p>
          <a:p>
            <a:pPr marL="502920" lvl="1" indent="0">
              <a:buNone/>
            </a:pPr>
            <a:r>
              <a:rPr lang="nl-NL" sz="2200" dirty="0"/>
              <a:t>30 maart </a:t>
            </a:r>
          </a:p>
          <a:p>
            <a:pPr marL="502920" lvl="1" indent="0">
              <a:buNone/>
            </a:pPr>
            <a:r>
              <a:rPr lang="nl-NL" sz="2200" dirty="0"/>
              <a:t>11 mei</a:t>
            </a:r>
          </a:p>
          <a:p>
            <a:pPr marL="502920" lvl="1" indent="0">
              <a:buNone/>
            </a:pPr>
            <a:r>
              <a:rPr lang="nl-NL" sz="2200" dirty="0"/>
              <a:t>29 juni</a:t>
            </a:r>
          </a:p>
          <a:p>
            <a:pPr marL="502920" lvl="1" indent="0">
              <a:buNone/>
            </a:pPr>
            <a:r>
              <a:rPr lang="nl-NL" sz="2200" dirty="0"/>
              <a:t>28 september</a:t>
            </a:r>
          </a:p>
          <a:p>
            <a:pPr marL="502920" lvl="1" indent="0">
              <a:buNone/>
            </a:pPr>
            <a:r>
              <a:rPr lang="nl-NL" sz="2200" dirty="0"/>
              <a:t>23 november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37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434167"/>
            <a:ext cx="2947482" cy="3290853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 smtClean="0"/>
              <a:t>Sociale verbinding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756833"/>
            <a:ext cx="7315200" cy="3889248"/>
          </a:xfrm>
        </p:spPr>
        <p:txBody>
          <a:bodyPr anchor="t"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Inventariseren van ideeën die leven bij bewoners;</a:t>
            </a:r>
          </a:p>
          <a:p>
            <a:pPr marL="0" indent="0">
              <a:buNone/>
            </a:pPr>
            <a:r>
              <a:rPr lang="nl-NL" sz="2400" dirty="0"/>
              <a:t>Uitwerken van ideeën van bewoners en komen tot een activiteitenplan voor eerste kwartaal 2022;</a:t>
            </a:r>
          </a:p>
          <a:p>
            <a:pPr marL="0" indent="0">
              <a:buNone/>
            </a:pPr>
            <a:r>
              <a:rPr lang="nl-NL" sz="2400" dirty="0"/>
              <a:t>Gestart met buurtactiviteiten:</a:t>
            </a:r>
          </a:p>
          <a:p>
            <a:pPr marL="502920" lvl="1" indent="0">
              <a:buNone/>
            </a:pPr>
            <a:r>
              <a:rPr lang="nl-NL" sz="2000" dirty="0"/>
              <a:t>Winterwandeling: 26 februari 	</a:t>
            </a:r>
            <a:r>
              <a:rPr lang="nl-NL" sz="2000" dirty="0" smtClean="0"/>
              <a:t>	09.30 </a:t>
            </a:r>
            <a:r>
              <a:rPr lang="nl-NL" sz="2000" dirty="0"/>
              <a:t>– 11.30 uur</a:t>
            </a:r>
          </a:p>
          <a:p>
            <a:pPr marL="502920" lvl="1" indent="0">
              <a:buNone/>
            </a:pPr>
            <a:r>
              <a:rPr lang="nl-NL" sz="2000" dirty="0"/>
              <a:t>Koffiebijeenkomsten: 27 maart 	10.00 – 14.00 </a:t>
            </a:r>
            <a:r>
              <a:rPr lang="nl-NL" sz="2000" dirty="0" smtClean="0"/>
              <a:t>uur</a:t>
            </a:r>
          </a:p>
          <a:p>
            <a:pPr marL="502920" lvl="1" indent="0">
              <a:buNone/>
            </a:pPr>
            <a:r>
              <a:rPr lang="nl-NL" sz="2000" dirty="0" smtClean="0"/>
              <a:t>Fietstocht: 27 maart</a:t>
            </a:r>
          </a:p>
        </p:txBody>
      </p:sp>
      <p:sp>
        <p:nvSpPr>
          <p:cNvPr id="8" name="Pijl links 3">
            <a:extLst>
              <a:ext uri="{FF2B5EF4-FFF2-40B4-BE49-F238E27FC236}">
                <a16:creationId xmlns:a16="http://schemas.microsoft.com/office/drawing/2014/main" xmlns="" id="{BFBA3605-AB81-3E47-9DC2-DAEACE98979A}"/>
              </a:ext>
            </a:extLst>
          </p:cNvPr>
          <p:cNvSpPr/>
          <p:nvPr/>
        </p:nvSpPr>
        <p:spPr>
          <a:xfrm>
            <a:off x="5167100" y="469030"/>
            <a:ext cx="4973443" cy="1081667"/>
          </a:xfrm>
          <a:prstGeom prst="rightArrow">
            <a:avLst/>
          </a:prstGeom>
          <a:solidFill>
            <a:srgbClr val="B7B1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korte </a:t>
            </a:r>
            <a:r>
              <a:rPr lang="nl-NL" b="1" dirty="0" smtClean="0"/>
              <a:t>termijn: jan - april </a:t>
            </a:r>
            <a:r>
              <a:rPr lang="nl-NL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1776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129253"/>
            <a:ext cx="2947482" cy="2717913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 smtClean="0"/>
              <a:t>Sociale verbinding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81616"/>
            <a:ext cx="7315200" cy="51206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Presentatie activiteitenplan medio april 2022 via wijkkrant, nieuwsflits en website</a:t>
            </a:r>
          </a:p>
          <a:p>
            <a:pPr marL="0" indent="0">
              <a:buNone/>
            </a:pPr>
            <a:r>
              <a:rPr lang="nl-NL" sz="2400" dirty="0"/>
              <a:t>Bewoners actief betrekken bij het organiseren van activiteiten in 2022, </a:t>
            </a:r>
            <a:r>
              <a:rPr lang="nl-NL" sz="2400" dirty="0" err="1" smtClean="0"/>
              <a:t>ondermeer</a:t>
            </a:r>
            <a:r>
              <a:rPr lang="nl-NL" sz="2400" dirty="0" smtClean="0"/>
              <a:t>:</a:t>
            </a:r>
            <a:endParaRPr lang="nl-NL" sz="2400" dirty="0"/>
          </a:p>
          <a:p>
            <a:pPr marL="502920" lvl="1" indent="0">
              <a:buNone/>
            </a:pPr>
            <a:r>
              <a:rPr lang="nl-NL" sz="2400" dirty="0"/>
              <a:t>opstarten Engelse literatuurclub</a:t>
            </a:r>
          </a:p>
          <a:p>
            <a:pPr marL="502920" lvl="1" indent="0">
              <a:buNone/>
            </a:pPr>
            <a:r>
              <a:rPr lang="nl-NL" sz="2400" dirty="0"/>
              <a:t>opstarten </a:t>
            </a:r>
            <a:r>
              <a:rPr lang="nl-NL" sz="2400" dirty="0" err="1"/>
              <a:t>eetclub</a:t>
            </a:r>
            <a:endParaRPr lang="nl-NL" sz="2400" dirty="0"/>
          </a:p>
          <a:p>
            <a:pPr marL="502920" lvl="1" indent="0">
              <a:buNone/>
            </a:pPr>
            <a:r>
              <a:rPr lang="nl-NL" sz="2400" dirty="0"/>
              <a:t>opstarten overige initiatieven vanuit de </a:t>
            </a:r>
            <a:r>
              <a:rPr lang="nl-NL" sz="2400" dirty="0" smtClean="0"/>
              <a:t>bewoners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Pijl links 4">
            <a:extLst>
              <a:ext uri="{FF2B5EF4-FFF2-40B4-BE49-F238E27FC236}">
                <a16:creationId xmlns:a16="http://schemas.microsoft.com/office/drawing/2014/main" xmlns="" id="{A86A6733-16F1-334A-95A1-8E963FDAD769}"/>
              </a:ext>
            </a:extLst>
          </p:cNvPr>
          <p:cNvSpPr/>
          <p:nvPr/>
        </p:nvSpPr>
        <p:spPr>
          <a:xfrm>
            <a:off x="5167100" y="508316"/>
            <a:ext cx="4973443" cy="1081667"/>
          </a:xfrm>
          <a:prstGeom prst="rightArrow">
            <a:avLst/>
          </a:prstGeom>
          <a:solidFill>
            <a:srgbClr val="8FACA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middellange termijn: </a:t>
            </a:r>
            <a:r>
              <a:rPr lang="nl-NL" b="1" dirty="0"/>
              <a:t>april 2022 </a:t>
            </a:r>
            <a:r>
              <a:rPr lang="nl-NL" b="1" dirty="0" smtClean="0"/>
              <a:t>- dec </a:t>
            </a:r>
            <a:r>
              <a:rPr lang="nl-NL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5819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DC0BB3-0A4E-B14B-A91A-556B96A2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585" y="497418"/>
            <a:ext cx="6985000" cy="687915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rgbClr val="000000"/>
                </a:solidFill>
              </a:rPr>
              <a:t>Aan welke </a:t>
            </a:r>
            <a:r>
              <a:rPr lang="nl-NL" sz="2800" b="1" dirty="0" smtClean="0">
                <a:solidFill>
                  <a:srgbClr val="000000"/>
                </a:solidFill>
              </a:rPr>
              <a:t>activiteiten denken </a:t>
            </a:r>
            <a:r>
              <a:rPr lang="nl-NL" sz="2800" b="1" dirty="0">
                <a:solidFill>
                  <a:srgbClr val="000000"/>
                </a:solidFill>
              </a:rPr>
              <a:t>we </a:t>
            </a:r>
            <a:r>
              <a:rPr lang="nl-NL" sz="2800" dirty="0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29DB8F82-A0FA-4DDE-A09E-4FA279ACC3D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0038261"/>
              </p:ext>
            </p:extLst>
          </p:nvPr>
        </p:nvGraphicFramePr>
        <p:xfrm>
          <a:off x="5008358" y="1583267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 txBox="1">
            <a:spLocks/>
          </p:cNvSpPr>
          <p:nvPr/>
        </p:nvSpPr>
        <p:spPr>
          <a:xfrm>
            <a:off x="252919" y="2129253"/>
            <a:ext cx="2947482" cy="2717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smtClean="0"/>
              <a:t>Programma van de themagroep</a:t>
            </a: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b="1" smtClean="0"/>
              <a:t>Sociale verbinding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78674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CB64D-9174-D04D-9EE6-494D5DE3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159000"/>
            <a:ext cx="2947482" cy="3460187"/>
          </a:xfrm>
        </p:spPr>
        <p:txBody>
          <a:bodyPr anchor="t">
            <a:normAutofit/>
          </a:bodyPr>
          <a:lstStyle/>
          <a:p>
            <a:pPr algn="ctr"/>
            <a:r>
              <a:rPr lang="nl-NL" sz="2800" b="1" dirty="0"/>
              <a:t>Programma van de themagroep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b="1" dirty="0" smtClean="0"/>
              <a:t>Sociale verbinding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1761D2-61BD-AD40-871E-00645C0C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18108"/>
            <a:ext cx="7315200" cy="5120640"/>
          </a:xfrm>
        </p:spPr>
        <p:txBody>
          <a:bodyPr anchor="t">
            <a:normAutofit/>
          </a:bodyPr>
          <a:lstStyle/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• Bewoners </a:t>
            </a:r>
            <a:r>
              <a:rPr lang="nl-NL" sz="2400" dirty="0">
                <a:solidFill>
                  <a:srgbClr val="000000"/>
                </a:solidFill>
              </a:rPr>
              <a:t>actief betrekken bij het maken van het jaarplan 2023, na evaluatie met actieve bewoners van het jaarplan 2022.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• Presentatie </a:t>
            </a:r>
            <a:r>
              <a:rPr lang="nl-NL" sz="2400" dirty="0">
                <a:solidFill>
                  <a:srgbClr val="000000"/>
                </a:solidFill>
              </a:rPr>
              <a:t>jaarplan 2023 medio januari 2023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• Bewonersbijeenkomsten </a:t>
            </a:r>
            <a:r>
              <a:rPr lang="nl-NL" sz="2400" dirty="0">
                <a:solidFill>
                  <a:srgbClr val="000000"/>
                </a:solidFill>
              </a:rPr>
              <a:t>organiseren met als doel: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vergroten sociale cohesie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verminderen eenzaamheid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stimuleren en coördineren van </a:t>
            </a:r>
            <a:r>
              <a:rPr lang="nl-NL" sz="2400" dirty="0" smtClean="0">
                <a:solidFill>
                  <a:srgbClr val="000000"/>
                </a:solidFill>
              </a:rPr>
              <a:t>een </a:t>
            </a:r>
          </a:p>
          <a:p>
            <a:pPr marL="960120" lvl="2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smtClean="0">
                <a:solidFill>
                  <a:srgbClr val="000000"/>
                </a:solidFill>
              </a:rPr>
              <a:t>  </a:t>
            </a:r>
            <a:r>
              <a:rPr lang="nl-NL" sz="2400" dirty="0" smtClean="0">
                <a:solidFill>
                  <a:srgbClr val="000000"/>
                </a:solidFill>
              </a:rPr>
              <a:t>gezonde </a:t>
            </a:r>
            <a:r>
              <a:rPr lang="nl-NL" sz="2400" dirty="0">
                <a:solidFill>
                  <a:srgbClr val="000000"/>
                </a:solidFill>
              </a:rPr>
              <a:t>en leefbare </a:t>
            </a:r>
            <a:r>
              <a:rPr lang="nl-NL" sz="2400" dirty="0" smtClean="0">
                <a:solidFill>
                  <a:srgbClr val="000000"/>
                </a:solidFill>
              </a:rPr>
              <a:t>omgeving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xmlns="" id="{06AFB9F7-18FA-AF44-AC21-E0E3F2145A79}"/>
              </a:ext>
            </a:extLst>
          </p:cNvPr>
          <p:cNvSpPr/>
          <p:nvPr/>
        </p:nvSpPr>
        <p:spPr>
          <a:xfrm>
            <a:off x="5167100" y="420602"/>
            <a:ext cx="4973443" cy="1081667"/>
          </a:xfrm>
          <a:prstGeom prst="rightArrow">
            <a:avLst/>
          </a:prstGeom>
          <a:solidFill>
            <a:srgbClr val="E374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lange termijn </a:t>
            </a:r>
            <a:r>
              <a:rPr lang="nl-NL" b="1" dirty="0" smtClean="0"/>
              <a:t>jan: </a:t>
            </a:r>
            <a:r>
              <a:rPr lang="nl-NL" b="1" dirty="0"/>
              <a:t>2023 </a:t>
            </a:r>
            <a:r>
              <a:rPr lang="nl-NL" b="1" dirty="0" smtClean="0"/>
              <a:t>- dec </a:t>
            </a:r>
            <a:r>
              <a:rPr lang="nl-NL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94607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608</TotalTime>
  <Words>1170</Words>
  <Application>Microsoft Macintosh PowerPoint</Application>
  <PresentationFormat>Custom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Frame</vt:lpstr>
      <vt:lpstr>WIJKRAAD BURGWAL presenteert het programma  ‘MAAK MIJN BUURT’</vt:lpstr>
      <vt:lpstr>PowerPoint Presentation</vt:lpstr>
      <vt:lpstr>Het programma kent de volgende indeling</vt:lpstr>
      <vt:lpstr>Doelstelling  ‘Maak mijn buurt’   </vt:lpstr>
      <vt:lpstr>Algemene activiteiten wijkraad   </vt:lpstr>
      <vt:lpstr>Programma van de themagroep   Sociale verbinding</vt:lpstr>
      <vt:lpstr>Programma van de themagroep   Sociale verbinding</vt:lpstr>
      <vt:lpstr>Aan welke activiteiten denken we ?</vt:lpstr>
      <vt:lpstr>Programma van de themagroep   Sociale verbinding</vt:lpstr>
      <vt:lpstr>Programma van de themagroep    Groen met impact</vt:lpstr>
      <vt:lpstr>PowerPoint Presentation</vt:lpstr>
      <vt:lpstr>Programma van de themagroep    Groen met impact</vt:lpstr>
      <vt:lpstr>Programma van de themagroep    Leefbaar Burgwal</vt:lpstr>
      <vt:lpstr>Programma van de themagroep    Leefbaar Burgwal</vt:lpstr>
      <vt:lpstr>Programma van de themagroep    Leefbaar Burgwal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Wijkraad Burgwal presenteert het Programma  “Maak mijn Buurt”</dc:title>
  <dc:creator>Leo Verton</dc:creator>
  <cp:lastModifiedBy>Maartje Breed</cp:lastModifiedBy>
  <cp:revision>21</cp:revision>
  <dcterms:created xsi:type="dcterms:W3CDTF">2022-02-22T18:43:23Z</dcterms:created>
  <dcterms:modified xsi:type="dcterms:W3CDTF">2022-03-30T14:41:49Z</dcterms:modified>
</cp:coreProperties>
</file>